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32"/>
  </p:notesMasterIdLst>
  <p:handoutMasterIdLst>
    <p:handoutMasterId r:id="rId33"/>
  </p:handoutMasterIdLst>
  <p:sldIdLst>
    <p:sldId id="1485" r:id="rId4"/>
    <p:sldId id="1551" r:id="rId5"/>
    <p:sldId id="1554" r:id="rId6"/>
    <p:sldId id="1555" r:id="rId7"/>
    <p:sldId id="1552" r:id="rId8"/>
    <p:sldId id="1553" r:id="rId9"/>
    <p:sldId id="1556" r:id="rId10"/>
    <p:sldId id="1557" r:id="rId11"/>
    <p:sldId id="1558" r:id="rId12"/>
    <p:sldId id="1559" r:id="rId13"/>
    <p:sldId id="1560" r:id="rId14"/>
    <p:sldId id="1561" r:id="rId15"/>
    <p:sldId id="1562" r:id="rId16"/>
    <p:sldId id="1563" r:id="rId17"/>
    <p:sldId id="1564" r:id="rId18"/>
    <p:sldId id="1565" r:id="rId19"/>
    <p:sldId id="1566" r:id="rId20"/>
    <p:sldId id="1567" r:id="rId21"/>
    <p:sldId id="1570" r:id="rId22"/>
    <p:sldId id="1569" r:id="rId23"/>
    <p:sldId id="1571" r:id="rId24"/>
    <p:sldId id="1572" r:id="rId25"/>
    <p:sldId id="1576" r:id="rId26"/>
    <p:sldId id="1573" r:id="rId27"/>
    <p:sldId id="1568" r:id="rId28"/>
    <p:sldId id="1574" r:id="rId29"/>
    <p:sldId id="1575" r:id="rId30"/>
    <p:sldId id="1532" r:id="rId3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 varScale="1">
        <p:scale>
          <a:sx n="92" d="100"/>
          <a:sy n="92" d="100"/>
        </p:scale>
        <p:origin x="33" y="18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2/19/2018 10:17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2/19/2018 10:17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2/19/2018 10:17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10:44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64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95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47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3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1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32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50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2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10:17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62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95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39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86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60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4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11:41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1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94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2/19/2018 10:17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10:31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7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12:36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4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10:34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77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10:40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56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10:42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7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2/19/2018 10:43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19/02/2018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HHS/20180220" TargetMode="External"/><Relationship Id="rId4" Type="http://schemas.openxmlformats.org/officeDocument/2006/relationships/hyperlink" Target="mailto:sweisfel@microsoft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platform-assets.azurewebsites.net/datacente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0uRR72b_qv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magine.microsoft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Hendrickson High School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Feb 20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Pflugerville ISD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BE8BB3-CFC2-4DB6-9E02-44884ECC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4868862"/>
            <a:ext cx="6809588" cy="11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D5B3A-3FE2-42B5-9BD3-67E3D7A7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78" y="-1"/>
            <a:ext cx="84179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425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CACF7033-0A75-45EE-A6CB-F8E947DD4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r="2942"/>
          <a:stretch/>
        </p:blipFill>
        <p:spPr bwMode="auto">
          <a:xfrm>
            <a:off x="20" y="10"/>
            <a:ext cx="9325035" cy="7000109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ee the source image">
            <a:extLst>
              <a:ext uri="{FF2B5EF4-FFF2-40B4-BE49-F238E27FC236}">
                <a16:creationId xmlns:a16="http://schemas.microsoft.com/office/drawing/2014/main" id="{5E172E54-2BEE-4A09-9AE8-43D6F6B1C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r="33285"/>
          <a:stretch/>
        </p:blipFill>
        <p:spPr bwMode="auto">
          <a:xfrm>
            <a:off x="5906461" y="10"/>
            <a:ext cx="6530014" cy="6989409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0327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E060783-FD3A-497F-A064-485018BF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77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895455D-36B4-43BA-917D-B356426A2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196850"/>
            <a:ext cx="6600825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52EAF7-9404-4289-8F64-2D52A64F9202}"/>
              </a:ext>
            </a:extLst>
          </p:cNvPr>
          <p:cNvSpPr/>
          <p:nvPr/>
        </p:nvSpPr>
        <p:spPr>
          <a:xfrm>
            <a:off x="198437" y="6545262"/>
            <a:ext cx="497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http://cloud9solutions.com/?page_id=19</a:t>
            </a:r>
          </a:p>
        </p:txBody>
      </p:sp>
    </p:spTree>
    <p:extLst>
      <p:ext uri="{BB962C8B-B14F-4D97-AF65-F5344CB8AC3E}">
        <p14:creationId xmlns:p14="http://schemas.microsoft.com/office/powerpoint/2010/main" val="22658676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2125BF2A-E3D9-4FF9-8E13-AE1A81EB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23235"/>
            <a:ext cx="8547099" cy="1182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0AB828-D4E5-46AD-816F-FB1D48200983}"/>
              </a:ext>
            </a:extLst>
          </p:cNvPr>
          <p:cNvSpPr/>
          <p:nvPr/>
        </p:nvSpPr>
        <p:spPr>
          <a:xfrm>
            <a:off x="46037" y="6545262"/>
            <a:ext cx="1093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http://www.passionforsavings.com/weekly-ad/dell-black-friday-ad/9/</a:t>
            </a:r>
          </a:p>
        </p:txBody>
      </p:sp>
    </p:spTree>
    <p:extLst>
      <p:ext uri="{BB962C8B-B14F-4D97-AF65-F5344CB8AC3E}">
        <p14:creationId xmlns:p14="http://schemas.microsoft.com/office/powerpoint/2010/main" val="15859293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1DFAE27C-9AA8-4C49-B402-5B2729DD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55" y="656275"/>
            <a:ext cx="7575964" cy="56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63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thumbs.dreamstime.com/z/cloud-help-text-please-writing-letters-written-clouds-36840678.jpg">
            <a:extLst>
              <a:ext uri="{FF2B5EF4-FFF2-40B4-BE49-F238E27FC236}">
                <a16:creationId xmlns:a16="http://schemas.microsoft.com/office/drawing/2014/main" id="{399393B6-E08D-41EA-9B59-FE1FF3B1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" r="1" b="45245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681F5D-FE9D-4574-BBE9-54C6B4FDA6AD}"/>
              </a:ext>
            </a:extLst>
          </p:cNvPr>
          <p:cNvSpPr/>
          <p:nvPr/>
        </p:nvSpPr>
        <p:spPr>
          <a:xfrm>
            <a:off x="0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https://www.dreamstime.com/royalty-free-stock-photos-cloud-help-text-please-writing-letters-written-clouds-image36840678</a:t>
            </a:r>
          </a:p>
        </p:txBody>
      </p:sp>
    </p:spTree>
    <p:extLst>
      <p:ext uri="{BB962C8B-B14F-4D97-AF65-F5344CB8AC3E}">
        <p14:creationId xmlns:p14="http://schemas.microsoft.com/office/powerpoint/2010/main" val="22883897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cloud?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6827C3C-D52F-46CE-A441-3CD6A1A6A0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9" y="0"/>
            <a:ext cx="12436475" cy="6994525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2A8B51-0A89-497B-B882-6658E029A3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369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CB5D417-2A71-445D-B4C7-9E814D633D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3721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644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5ACD65E3-5002-467A-A02B-C63CE31B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54" y="2406486"/>
            <a:ext cx="2938117" cy="21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ee the source image">
            <a:extLst>
              <a:ext uri="{FF2B5EF4-FFF2-40B4-BE49-F238E27FC236}">
                <a16:creationId xmlns:a16="http://schemas.microsoft.com/office/drawing/2014/main" id="{6676CDF4-9BA0-4303-9982-D2C2E1E08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77" y="2105846"/>
            <a:ext cx="2938117" cy="278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>
            <a:extLst>
              <a:ext uri="{FF2B5EF4-FFF2-40B4-BE49-F238E27FC236}">
                <a16:creationId xmlns:a16="http://schemas.microsoft.com/office/drawing/2014/main" id="{EB0E7B57-632D-4470-BD1F-A7C99C23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54" y="2049772"/>
            <a:ext cx="2936814" cy="289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209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EA3292-15D8-4AEB-AC7B-3D6366D5A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640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808037" y="5021262"/>
            <a:ext cx="6857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Download Slides @ </a:t>
            </a:r>
            <a:r>
              <a:rPr lang="en-US" sz="2400" dirty="0">
                <a:hlinkClick r:id="rId5"/>
              </a:rPr>
              <a:t>https://aka.ms/HHS/20180220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See the source image">
            <a:extLst>
              <a:ext uri="{FF2B5EF4-FFF2-40B4-BE49-F238E27FC236}">
                <a16:creationId xmlns:a16="http://schemas.microsoft.com/office/drawing/2014/main" id="{AB46B69E-9F09-455C-BDE2-82361827A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2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5DB092-3BE3-4371-96C7-009B3C03437D}"/>
              </a:ext>
            </a:extLst>
          </p:cNvPr>
          <p:cNvSpPr/>
          <p:nvPr/>
        </p:nvSpPr>
        <p:spPr>
          <a:xfrm>
            <a:off x="8351837" y="6545262"/>
            <a:ext cx="3923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http://colocation-expert.com/</a:t>
            </a:r>
          </a:p>
        </p:txBody>
      </p:sp>
    </p:spTree>
    <p:extLst>
      <p:ext uri="{BB962C8B-B14F-4D97-AF65-F5344CB8AC3E}">
        <p14:creationId xmlns:p14="http://schemas.microsoft.com/office/powerpoint/2010/main" val="30499719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2D28B89D-3392-4BB9-8348-71D265BBC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4" b="3642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44DEF2-32B6-4061-A21E-B59ABCB406A6}"/>
              </a:ext>
            </a:extLst>
          </p:cNvPr>
          <p:cNvSpPr/>
          <p:nvPr/>
        </p:nvSpPr>
        <p:spPr>
          <a:xfrm>
            <a:off x="22224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Source: http://www.businessinsider.com/why-amazon-is-so-hard-to-topple-in-the-cloud-and-where-everybody-else-falls-2015-10</a:t>
            </a:r>
          </a:p>
        </p:txBody>
      </p:sp>
    </p:spTree>
    <p:extLst>
      <p:ext uri="{BB962C8B-B14F-4D97-AF65-F5344CB8AC3E}">
        <p14:creationId xmlns:p14="http://schemas.microsoft.com/office/powerpoint/2010/main" val="412219703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s.techhive.com/images/article/2016/12/microsoft-data-center-100697997-large.jpg">
            <a:extLst>
              <a:ext uri="{FF2B5EF4-FFF2-40B4-BE49-F238E27FC236}">
                <a16:creationId xmlns:a16="http://schemas.microsoft.com/office/drawing/2014/main" id="{88385B48-6473-4DA6-B5E1-2A7E80C66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2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31706D-CD7C-4DBF-A256-E73D938AE351}"/>
              </a:ext>
            </a:extLst>
          </p:cNvPr>
          <p:cNvSpPr/>
          <p:nvPr/>
        </p:nvSpPr>
        <p:spPr>
          <a:xfrm>
            <a:off x="198437" y="6545262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http://images.techhive.com/images/article/2016/12/microsoft-data-center-100697997-large.jpg</a:t>
            </a:r>
          </a:p>
        </p:txBody>
      </p:sp>
    </p:spTree>
    <p:extLst>
      <p:ext uri="{BB962C8B-B14F-4D97-AF65-F5344CB8AC3E}">
        <p14:creationId xmlns:p14="http://schemas.microsoft.com/office/powerpoint/2010/main" val="35727371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07E7-573D-413E-96E7-5C7D5643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Tour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C7B18-EC8C-46DA-A635-409079E14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714589"/>
          </a:xfrm>
        </p:spPr>
        <p:txBody>
          <a:bodyPr/>
          <a:lstStyle/>
          <a:p>
            <a:r>
              <a:rPr lang="en-US" dirty="0"/>
              <a:t>Interactive</a:t>
            </a:r>
          </a:p>
          <a:p>
            <a:pPr lvl="1"/>
            <a:r>
              <a:rPr lang="en-US" dirty="0">
                <a:hlinkClick r:id="rId3"/>
              </a:rPr>
              <a:t>https://cloud-platform-assets.azurewebsites.net/datacenter/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US" dirty="0">
                <a:hlinkClick r:id="rId4"/>
              </a:rPr>
              <a:t>https://www.youtube.com/watch?v=0uRR72b_qvc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5240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0DCB408A-F798-497E-87A1-7E8BC198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30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F0ADC-CB1C-4E59-BD53-8324C78585E4}"/>
              </a:ext>
            </a:extLst>
          </p:cNvPr>
          <p:cNvSpPr/>
          <p:nvPr/>
        </p:nvSpPr>
        <p:spPr>
          <a:xfrm>
            <a:off x="122237" y="6469062"/>
            <a:ext cx="7832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http://nvlpubs.nist.gov/nistpubs/Legacy/SP/nistspecialpublication800-145.pdf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AC472-E3F4-4A06-AAB2-ED004222D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29143"/>
            <a:ext cx="2964143" cy="1539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5FD1E1-D14F-4B15-9290-4E03D021316B}"/>
              </a:ext>
            </a:extLst>
          </p:cNvPr>
          <p:cNvSpPr txBox="1"/>
          <p:nvPr/>
        </p:nvSpPr>
        <p:spPr>
          <a:xfrm>
            <a:off x="274637" y="2201862"/>
            <a:ext cx="3898631" cy="267457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Characteristics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On-demand self-service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Broad network access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 pooling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Rapid elasticity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Measured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EEDDB-523F-4998-81BB-37A7267C04E0}"/>
              </a:ext>
            </a:extLst>
          </p:cNvPr>
          <p:cNvSpPr txBox="1"/>
          <p:nvPr/>
        </p:nvSpPr>
        <p:spPr>
          <a:xfrm>
            <a:off x="4237037" y="2201862"/>
            <a:ext cx="3047950" cy="22652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Models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Private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Community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Hybrid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D3014-CE29-455E-B3CC-D1567DE0CAAD}"/>
              </a:ext>
            </a:extLst>
          </p:cNvPr>
          <p:cNvSpPr txBox="1"/>
          <p:nvPr/>
        </p:nvSpPr>
        <p:spPr>
          <a:xfrm>
            <a:off x="7894637" y="2184399"/>
            <a:ext cx="2369367" cy="185589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Service Models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SaaS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PaaS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IaaS</a:t>
            </a:r>
          </a:p>
        </p:txBody>
      </p:sp>
    </p:spTree>
    <p:extLst>
      <p:ext uri="{BB962C8B-B14F-4D97-AF65-F5344CB8AC3E}">
        <p14:creationId xmlns:p14="http://schemas.microsoft.com/office/powerpoint/2010/main" val="9519532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A83AD9E-692F-491E-8D2E-A37E10E4F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8803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8460" y="2362595"/>
            <a:ext cx="5036772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louds in a blue cloudy sky&#10;&#10;Description generated with very high confidence">
            <a:extLst>
              <a:ext uri="{FF2B5EF4-FFF2-40B4-BE49-F238E27FC236}">
                <a16:creationId xmlns:a16="http://schemas.microsoft.com/office/drawing/2014/main" id="{31689C45-8C20-45F9-9E19-137FF4824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6" r="25379" b="1"/>
          <a:stretch/>
        </p:blipFill>
        <p:spPr>
          <a:xfrm>
            <a:off x="5996732" y="10"/>
            <a:ext cx="6439741" cy="699451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123F813-FA26-493D-AD84-432BD9B0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60" y="372393"/>
            <a:ext cx="5222783" cy="172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Microsoft Imagine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04A81-616F-4DC7-B4E4-9C3DD5AE1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8461" y="2626296"/>
            <a:ext cx="5222782" cy="353115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hlinkClick r:id="rId4"/>
              </a:rPr>
              <a:t>https://imagine.microsoft.com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Software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Build web, mobile, games, mixed reality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Cloud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Host a website &amp; database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Training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Imagine Cup Competition</a:t>
            </a: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8898E-741A-4A15-BD90-F0730CDADD8E}"/>
              </a:ext>
            </a:extLst>
          </p:cNvPr>
          <p:cNvSpPr/>
          <p:nvPr/>
        </p:nvSpPr>
        <p:spPr>
          <a:xfrm>
            <a:off x="253632" y="6442657"/>
            <a:ext cx="11380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http://www.cloudsprawl.net/beware-of-clouds-bearing-gifts-in-todays-iaas-competitive-landscape/</a:t>
            </a:r>
          </a:p>
        </p:txBody>
      </p:sp>
    </p:spTree>
    <p:extLst>
      <p:ext uri="{BB962C8B-B14F-4D97-AF65-F5344CB8AC3E}">
        <p14:creationId xmlns:p14="http://schemas.microsoft.com/office/powerpoint/2010/main" val="149652295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395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E46947-6806-4D61-B43C-917D0AD7E98C}"/>
              </a:ext>
            </a:extLst>
          </p:cNvPr>
          <p:cNvSpPr/>
          <p:nvPr/>
        </p:nvSpPr>
        <p:spPr>
          <a:xfrm>
            <a:off x="198437" y="6545262"/>
            <a:ext cx="4979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http://imgkid.com/snake-game-gif.shtml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828244-FD7E-4196-B064-C025F1D9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73" y="79931"/>
            <a:ext cx="9753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34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FB5D-09F9-4B6E-BE12-43935CC33049}"/>
              </a:ext>
            </a:extLst>
          </p:cNvPr>
          <p:cNvSpPr/>
          <p:nvPr/>
        </p:nvSpPr>
        <p:spPr>
          <a:xfrm>
            <a:off x="165465" y="6470733"/>
            <a:ext cx="8442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https://www.flickr.com/photos/universityofcentralflorida/3402843642</a:t>
            </a:r>
          </a:p>
        </p:txBody>
      </p:sp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84FD157C-AFE4-45E0-B78A-A014D2C3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" y="125740"/>
            <a:ext cx="5029200" cy="12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485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ECB8C85-8626-4CE4-9403-A8ECC6985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6170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6FBC6-A53A-4DED-A71A-43EBA36B94DB}"/>
              </a:ext>
            </a:extLst>
          </p:cNvPr>
          <p:cNvSpPr txBox="1"/>
          <p:nvPr/>
        </p:nvSpPr>
        <p:spPr>
          <a:xfrm>
            <a:off x="-106363" y="6397086"/>
            <a:ext cx="1097903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http://www.military-today.com/aircraft/lockheed_martin_f35_images.htm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BBEF6D11-6047-42DD-8786-342E74F2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-1912938"/>
            <a:ext cx="49339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250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5D352CCE-66D3-4796-A268-552AD9621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8" b="4424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F9200-867C-40D7-8140-7BE3F214E690}"/>
              </a:ext>
            </a:extLst>
          </p:cNvPr>
          <p:cNvSpPr txBox="1"/>
          <p:nvPr/>
        </p:nvSpPr>
        <p:spPr>
          <a:xfrm>
            <a:off x="-106363" y="6366651"/>
            <a:ext cx="119621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http://www.delphigeist.com/2010/09/custom-client-server-application-with.html</a:t>
            </a:r>
          </a:p>
        </p:txBody>
      </p:sp>
    </p:spTree>
    <p:extLst>
      <p:ext uri="{BB962C8B-B14F-4D97-AF65-F5344CB8AC3E}">
        <p14:creationId xmlns:p14="http://schemas.microsoft.com/office/powerpoint/2010/main" val="29824535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D58A323F-C562-49CC-8CFC-5B6ADB8EA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581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7C494-C56C-49F5-94D3-28252935CBB1}"/>
              </a:ext>
            </a:extLst>
          </p:cNvPr>
          <p:cNvSpPr txBox="1"/>
          <p:nvPr/>
        </p:nvSpPr>
        <p:spPr>
          <a:xfrm>
            <a:off x="-136804" y="6367382"/>
            <a:ext cx="1271008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 http://dotnetmonitor.vlasovstudio.com/2010/07/06/monitoring-asp-net-applications/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7462362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1129</Words>
  <Application>Microsoft Office PowerPoint</Application>
  <PresentationFormat>Custom</PresentationFormat>
  <Paragraphs>138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LIGHT GRAY TEMPLATE</vt:lpstr>
      <vt:lpstr>DARK GRAY TEMPLATE</vt:lpstr>
      <vt:lpstr>Hendrickson High School</vt:lpstr>
      <vt:lpstr>About Me</vt:lpstr>
      <vt:lpstr>My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cloud?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Center Tour</vt:lpstr>
      <vt:lpstr>PowerPoint Presentation</vt:lpstr>
      <vt:lpstr>PowerPoint Presentation</vt:lpstr>
      <vt:lpstr>PowerPoint Presentation</vt:lpstr>
      <vt:lpstr>Microsoft Imagine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2018-02-19T18:36:38Z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